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54"/>
  </p:handoutMasterIdLst>
  <p:sldIdLst>
    <p:sldId id="327" r:id="rId4"/>
    <p:sldId id="330" r:id="rId5"/>
    <p:sldId id="331" r:id="rId7"/>
    <p:sldId id="332" r:id="rId8"/>
    <p:sldId id="298" r:id="rId9"/>
    <p:sldId id="262" r:id="rId10"/>
    <p:sldId id="263" r:id="rId11"/>
    <p:sldId id="333" r:id="rId12"/>
    <p:sldId id="302" r:id="rId13"/>
    <p:sldId id="264" r:id="rId14"/>
    <p:sldId id="334" r:id="rId15"/>
    <p:sldId id="266" r:id="rId16"/>
    <p:sldId id="265" r:id="rId17"/>
    <p:sldId id="276" r:id="rId18"/>
    <p:sldId id="303" r:id="rId19"/>
    <p:sldId id="293" r:id="rId20"/>
    <p:sldId id="335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38" r:id="rId42"/>
    <p:sldId id="319" r:id="rId43"/>
    <p:sldId id="321" r:id="rId44"/>
    <p:sldId id="323" r:id="rId45"/>
    <p:sldId id="322" r:id="rId46"/>
    <p:sldId id="324" r:id="rId47"/>
    <p:sldId id="288" r:id="rId48"/>
    <p:sldId id="289" r:id="rId49"/>
    <p:sldId id="320" r:id="rId50"/>
    <p:sldId id="274" r:id="rId51"/>
    <p:sldId id="340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 showGuides="1">
      <p:cViewPr varScale="1">
        <p:scale>
          <a:sx n="117" d="100"/>
          <a:sy n="117" d="100"/>
        </p:scale>
        <p:origin x="184" y="408"/>
      </p:cViewPr>
      <p:guideLst>
        <p:guide orient="horz" pos="217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1" Type="http://schemas.openxmlformats.org/officeDocument/2006/relationships/customXml" Target="../customXml/item3.xml"/><Relationship Id="rId60" Type="http://schemas.openxmlformats.org/officeDocument/2006/relationships/customXml" Target="../customXml/item2.xml"/><Relationship Id="rId6" Type="http://schemas.openxmlformats.org/officeDocument/2006/relationships/notesMaster" Target="notesMasters/notesMaster1.xml"/><Relationship Id="rId59" Type="http://schemas.openxmlformats.org/officeDocument/2006/relationships/customXml" Target="../customXml/item1.xml"/><Relationship Id="rId58" Type="http://schemas.openxmlformats.org/officeDocument/2006/relationships/commentAuthors" Target="commentAuthors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  <a:r>
              <a:rPr lang="en-IN" alt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Sahir Dev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  <a:r>
              <a:rPr lang="en-IN" alt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11-05-2025</a:t>
            </a:r>
            <a:endParaRPr lang="en-IN" alt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2340" y="107950"/>
            <a:ext cx="10515600" cy="935990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Data Wrangling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69060"/>
            <a:ext cx="5181600" cy="5489575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performed exploratory data analysis and determined the training labels.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calculated the number of launches at each site, and the number and occurrence of each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created landing outcome label from outcome column and exported the results to csv.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The link to the notebook is </a:t>
            </a:r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>
                <a:solidFill>
                  <a:srgbClr val="FF0000"/>
                </a:solidFill>
              </a:rPr>
              <a:t>https://github.com/sahir-dev/IBM-DSC-SpaceX/blob/main/Data%20Wrangling.ipynb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2" name="Content Placeholder 1" descr="Orbits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337310"/>
            <a:ext cx="583882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255" y="129540"/>
            <a:ext cx="10515600" cy="739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8750" y="1305560"/>
            <a:ext cx="11874500" cy="53492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explored the data by visualizing the relationship between flight number and launch Site, payload and launch site, success rate of each orbit type, flight number and orbit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.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A bar diagram makes it easy to compare sets of data between different groups at a glance.</a:t>
            </a:r>
            <a:endParaRPr lang="en-US" alt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The graph represents categories on one axis and a discrete value in the other. The goal is to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show the relationship between the two axes. Bar charts can also show big changes in data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over time.</a:t>
            </a:r>
            <a:endParaRPr lang="en-US" alt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Line graphs are useful in that they show data variables and trends very clearly and can help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to make predictions about the results of data not yet recorded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.</a:t>
            </a:r>
            <a:endParaRPr lang="en-IN" alt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LINK: </a:t>
            </a:r>
            <a:r>
              <a:rPr lang="en-US" altLang="en-US" sz="2400" dirty="0">
                <a:solidFill>
                  <a:srgbClr val="FF0000"/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https://github.com/sahir-dev/IBM-DSC-SpaceX/blob/main/EDA%20with%20Data%20Visualization.ipynb</a:t>
            </a:r>
            <a:endParaRPr lang="en-US" alt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3">
                  <a:lumMod val="25000"/>
                </a:schemeClr>
              </a:solidFill>
              <a:latin typeface="Abadi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1190"/>
          </a:xfrm>
        </p:spPr>
        <p:txBody>
          <a:bodyPr/>
          <a:p>
            <a:r>
              <a:rPr lang="en-US" sz="3600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EDA with Data Visualization</a:t>
            </a:r>
            <a:endParaRPr lang="en-US" sz="3600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9" name="Content Placeholder 8" descr="dv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1050" y="2162175"/>
            <a:ext cx="5181600" cy="4695825"/>
          </a:xfrm>
          <a:prstGeom prst="rect">
            <a:avLst/>
          </a:prstGeom>
        </p:spPr>
      </p:pic>
      <p:pic>
        <p:nvPicPr>
          <p:cNvPr id="11" name="Content Placeholder 10" descr="dc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05525" y="2049145"/>
            <a:ext cx="5181600" cy="465899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81050" y="1348740"/>
            <a:ext cx="4930140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>
                <a:solidFill>
                  <a:schemeClr val="accent5">
                    <a:lumMod val="7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Visualize the relationship between success rate of each orbit type</a:t>
            </a:r>
            <a:endParaRPr lang="en-US" altLang="en-US" sz="2400">
              <a:solidFill>
                <a:schemeClr val="accent5">
                  <a:lumMod val="7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105525" y="1404620"/>
            <a:ext cx="5348605" cy="504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solidFill>
                  <a:schemeClr val="accent5">
                    <a:lumMod val="7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Visualize the launch success yearly trend</a:t>
            </a:r>
            <a:endParaRPr lang="en-US" altLang="en-US" sz="2000">
              <a:solidFill>
                <a:schemeClr val="accent5">
                  <a:lumMod val="7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7785" y="1282700"/>
            <a:ext cx="12134215" cy="604139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255" y="224155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400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EDA with SQL</a:t>
            </a:r>
            <a:endParaRPr lang="en-US" sz="4400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70255" y="1366520"/>
            <a:ext cx="10515600" cy="541655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Display the names of the unique launch sites in the space mission</a:t>
            </a:r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.</a:t>
            </a:r>
            <a:endParaRPr lang="en-IN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Display 5 records where launch sites begin with the string 'CCA'</a:t>
            </a:r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.</a:t>
            </a:r>
            <a:endParaRPr lang="en-IN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Display the total payload mass carried by boosters launched by NASA (CRS)</a:t>
            </a:r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.</a:t>
            </a:r>
            <a:endParaRPr lang="en-IN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Display average payload mass carried by booster version F9 v1.1</a:t>
            </a:r>
            <a:endParaRPr lang="en-US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List the date when the first succesful landing outcome in ground pad was acheive</a:t>
            </a:r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.</a:t>
            </a:r>
            <a:endParaRPr lang="en-IN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List the names of the boosters which have success in drone ship and have payload mass greater than 4000 but less than 6000</a:t>
            </a:r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.</a:t>
            </a:r>
            <a:endParaRPr lang="en-IN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List the total number of successful and failure mission outcomes</a:t>
            </a:r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.</a:t>
            </a:r>
            <a:endParaRPr lang="en-IN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List all the booster_versions that have carried the maximum payload mass. Use a subquery.</a:t>
            </a:r>
            <a:endParaRPr lang="en-US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List the records which will display the month names, failure landing_outcomes in drone ship ,booster versions, launch_site for the months in year 2015.</a:t>
            </a:r>
            <a:endParaRPr lang="en-US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Rank the count of landing outcomes (such as Failure (drone ship) or Success (ground pad)) between the date 2010-06-04 and 2017-03-20, in descending order.</a:t>
            </a:r>
            <a:endParaRPr lang="en-US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>
                <a:latin typeface="Book Antiqua" panose="02040602050305030304" charset="0"/>
                <a:cs typeface="Book Antiqua" panose="02040602050305030304" charset="0"/>
              </a:rPr>
              <a:t>LINK</a:t>
            </a:r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: </a:t>
            </a:r>
            <a:r>
              <a:rPr lang="en-US" altLang="en-US" sz="2000">
                <a:solidFill>
                  <a:srgbClr val="FF0000"/>
                </a:solidFill>
                <a:latin typeface="Book Antiqua" panose="02040602050305030304" charset="0"/>
                <a:cs typeface="Book Antiqua" panose="02040602050305030304" charset="0"/>
              </a:rPr>
              <a:t>https://github.com/sahir-dev/IBM-DSC-SpaceX/blob/main/EDA%20With%20SQL.ipynb</a:t>
            </a:r>
            <a:endParaRPr lang="en-US" altLang="en-US" sz="2000">
              <a:solidFill>
                <a:srgbClr val="FF0000"/>
              </a:solidFill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475740"/>
            <a:ext cx="10972800" cy="53822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marked all launch sites, and added map objects such as markers, circles, lines to mark the success or failure of launches for each site on the folium map.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assigned the feature launch outcomes (failure or success) to class 0 and 1.i.e., 0 for failure, and 1 for success.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Using the color-labeled marker clusters, we identified which launch sites have relatively high success rate.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2400" b="1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LINK</a:t>
            </a: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: </a:t>
            </a:r>
            <a:r>
              <a:rPr lang="en-US" altLang="en-US" sz="2400" dirty="0">
                <a:solidFill>
                  <a:srgbClr val="FF0000"/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https://github.com/sahir-dev/IBM-DSC-SpaceX/blob/main/Interactive_Visual_Analytics_Folium.ipynb</a:t>
            </a:r>
            <a:r>
              <a:rPr lang="en-US" sz="2400" dirty="0">
                <a:solidFill>
                  <a:srgbClr val="FF0000"/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calculated the distances between a launch site to its proximities. We answered some question for instance: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Are launch sites near railways, highways and coastlines.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Do launch sites keep certain distance away from cities.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255" y="147955"/>
            <a:ext cx="10515600" cy="93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Build an Interactive Map with Folium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406525"/>
            <a:ext cx="11421110" cy="5451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built an interactive dashboard with Plotly dash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plotted pie charts showing the total launches by a certain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plotted scatter graph showing the relationship with Outcome and Payload Mass (Kg) for the different booster version.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link</a:t>
            </a:r>
            <a:r>
              <a:rPr lang="en-IN" altLang="en-US" b="1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:</a:t>
            </a:r>
            <a:r>
              <a:rPr lang="en-IN" alt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Book Antiqua" panose="02040602050305030304" charset="0"/>
                <a:cs typeface="Book Antiqua" panose="02040602050305030304" charset="0"/>
              </a:rPr>
              <a:t>https://github.com/sahir-dev/IBM-DSC-SpaceX/blob/main/spacex-dash-app.py</a:t>
            </a:r>
            <a:endParaRPr lang="en-US" altLang="en-US" dirty="0">
              <a:solidFill>
                <a:srgbClr val="FF0000"/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altLang="en-US" dirty="0">
              <a:solidFill>
                <a:srgbClr val="FF0000"/>
              </a:solidFill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255" y="129540"/>
            <a:ext cx="10515600" cy="95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 Dash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79730" y="1388110"/>
            <a:ext cx="11688445" cy="54076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loaded the data using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numpy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and pandas, transformed the data, split our data into training and testing.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built different machine learning models</a:t>
            </a:r>
            <a:r>
              <a:rPr lang="en-IN" alt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using different methods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and tune different hyperparameters using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GridSearchCV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used accuracy as the metric for our model, improved the model using feature engineering and algorithm tuning.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found the best performing classification model</a:t>
            </a:r>
            <a:r>
              <a:rPr lang="en-IN" alt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. 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IN" altLang="en-US">
                <a:latin typeface="Book Antiqua" panose="02040602050305030304" charset="0"/>
                <a:cs typeface="Book Antiqua" panose="02040602050305030304" charset="0"/>
              </a:rPr>
              <a:t>LINK: </a:t>
            </a:r>
            <a:r>
              <a:rPr lang="en-US" altLang="en-US">
                <a:solidFill>
                  <a:srgbClr val="FF0000"/>
                </a:solidFill>
                <a:latin typeface="Book Antiqua" panose="02040602050305030304" charset="0"/>
                <a:cs typeface="Book Antiqua" panose="02040602050305030304" charset="0"/>
              </a:rPr>
              <a:t>https://github.com/sahir-dev/IBM-DSC-SpaceX/blob/main/Machine%20Learning%20Prediction.ipynb</a:t>
            </a:r>
            <a:endParaRPr lang="en-US" altLang="en-US">
              <a:solidFill>
                <a:srgbClr val="FF0000"/>
              </a:solidFill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255" y="208915"/>
            <a:ext cx="10515600" cy="878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375" y="1807210"/>
            <a:ext cx="11188700" cy="461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715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Exploratory data analysis results</a:t>
            </a:r>
            <a:endParaRPr lang="en-US" sz="5715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715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Interactive analytics demo in screenshots</a:t>
            </a:r>
            <a:endParaRPr lang="en-US" sz="5715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715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Predictive analysis results</a:t>
            </a:r>
            <a:endParaRPr lang="en-US" sz="5715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255" y="161290"/>
            <a:ext cx="10515600" cy="926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Results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84785"/>
            <a:ext cx="10515600" cy="840105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Flight Number vs. Launch Site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new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2145" y="1447165"/>
            <a:ext cx="7653655" cy="51136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90195" y="1447165"/>
            <a:ext cx="4064000" cy="52444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CCAFS SLC-40 (top row) and KSC LC-39A (bottom row) have many high‐flight-number missions, and most of those later flights are successful (more orange dots as x increases)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VAFB SLC-4E (middle row) has fewer total missions, and successes (orange) start appearing at mid-range flight numbers.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latin typeface="Book Antiqua" panose="02040602050305030304" charset="0"/>
                <a:cs typeface="Book Antiqua" panose="02040602050305030304" charset="0"/>
              </a:rPr>
              <a:t>Overall, success rate improves with higher flight numbers (more orange than blue on the right side), reflecting growing operational maturity.</a:t>
            </a:r>
            <a:endParaRPr lang="en-US" altLang="en-US" b="1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850" y="1654810"/>
            <a:ext cx="5166995" cy="48958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Executive Summary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Introduction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Methodology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Results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Conclusion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Appendix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255" y="158750"/>
            <a:ext cx="105156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Outline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255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Payload vs. Launch Site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2230" y="1386205"/>
            <a:ext cx="5653405" cy="5487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CCAFS SLC-40 (top row) launches payloads between ~2 000 kg and ~8 000 kg, with a mix early on but nearly all successes at higher masses.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VAFB SLC-4E (middle) has fewer launches, clustered under ~3 000 kg and around ~10 000 kg, with success improving over time.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KSC LC-39A (bottom) handles the widest range (up to ~15 000 kg), and almost every high-mass mission from this site succeeded.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latin typeface="Book Antiqua" panose="02040602050305030304" charset="0"/>
                <a:cs typeface="Book Antiqua" panose="02040602050305030304" charset="0"/>
              </a:rPr>
              <a:t>Overall, heavier payloads and later flights show higher success rates across all sites.</a:t>
            </a:r>
            <a:endParaRPr lang="en-US" altLang="en-US" b="1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</p:txBody>
      </p:sp>
      <p:pic>
        <p:nvPicPr>
          <p:cNvPr id="11" name="Content Placeholder 10" descr="download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8825" y="1386840"/>
            <a:ext cx="6108065" cy="5049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87095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Success Rate vs. Orbit Type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7" name="Content Placeholder 6" descr="dv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300" y="1280160"/>
            <a:ext cx="6639560" cy="55156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80975" y="1442720"/>
            <a:ext cx="5570220" cy="5352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Book Antiqua" panose="02040602050305030304" charset="0"/>
                <a:cs typeface="Book Antiqua" panose="02040602050305030304" charset="0"/>
              </a:rPr>
              <a:t>100% success for deep-space and high-inclination orbits:</a:t>
            </a:r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>
                <a:latin typeface="Book Antiqua" panose="02040602050305030304" charset="0"/>
                <a:cs typeface="Book Antiqua" panose="02040602050305030304" charset="0"/>
              </a:rPr>
              <a:t>ES-L1, GEO, HEO, and SSO missions never failed in your dataset.</a:t>
            </a:r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>
                <a:latin typeface="Book Antiqua" panose="02040602050305030304" charset="0"/>
                <a:cs typeface="Book Antiqua" panose="02040602050305030304" charset="0"/>
              </a:rPr>
              <a:t>Very high success for very low Earth orbit (VLEO).</a:t>
            </a:r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>
                <a:latin typeface="Book Antiqua" panose="02040602050305030304" charset="0"/>
                <a:cs typeface="Book Antiqua" panose="02040602050305030304" charset="0"/>
              </a:rPr>
              <a:t>Moderate success  for LEO , MEO , and PO.</a:t>
            </a:r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>
                <a:latin typeface="Book Antiqua" panose="02040602050305030304" charset="0"/>
                <a:cs typeface="Book Antiqua" panose="02040602050305030304" charset="0"/>
              </a:rPr>
              <a:t>Lower success for ISS-resupply.</a:t>
            </a:r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>
                <a:latin typeface="Book Antiqua" panose="02040602050305030304" charset="0"/>
                <a:cs typeface="Book Antiqua" panose="02040602050305030304" charset="0"/>
              </a:rPr>
              <a:t>Lowest success for GTO missions.</a:t>
            </a:r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>
                <a:latin typeface="Book Antiqua" panose="02040602050305030304" charset="0"/>
                <a:cs typeface="Book Antiqua" panose="02040602050305030304" charset="0"/>
              </a:rPr>
              <a:t>SO shows 0% because there were no successful missions (likely only failures or no data).</a:t>
            </a:r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altLang="en-US" sz="16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altLang="en-US" sz="1600" b="1">
                <a:latin typeface="Book Antiqua" panose="02040602050305030304" charset="0"/>
                <a:cs typeface="Book Antiqua" panose="02040602050305030304" charset="0"/>
              </a:rPr>
              <a:t>In short, the hardest orbits (GTO, ISS) see the most failures, while unique deep-space (ES-L1, GEO, HEO) and Sun-synchronous (SSO) missions have perfect records</a:t>
            </a:r>
            <a:r>
              <a:rPr lang="en-US" altLang="en-US" b="1">
                <a:latin typeface="Book Antiqua" panose="02040602050305030304" charset="0"/>
                <a:cs typeface="Book Antiqua" panose="02040602050305030304" charset="0"/>
              </a:rPr>
              <a:t>.</a:t>
            </a:r>
            <a:endParaRPr lang="en-US" altLang="en-US" b="1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015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Flight Number vs. Orbit Type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new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635" y="1473835"/>
            <a:ext cx="5738495" cy="52457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8745" y="1336040"/>
            <a:ext cx="6229350" cy="5521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+mj-lt"/>
                <a:cs typeface="+mj-lt"/>
              </a:rPr>
              <a:t>Early Flights across all orbits have more failures (blue), but success rates climb as flight number increases.</a:t>
            </a: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+mj-lt"/>
                <a:cs typeface="+mj-lt"/>
              </a:rPr>
              <a:t>LEO and ISS missions (top rows) see a transition from mixed outcomes at low flight numbers to mostly successes beyond ~30.</a:t>
            </a: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+mj-lt"/>
                <a:cs typeface="+mj-lt"/>
              </a:rPr>
              <a:t>GTO (mid row) also improves—early GTO flights had failures, but later flights become reliably successful.</a:t>
            </a: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+mj-lt"/>
                <a:cs typeface="+mj-lt"/>
              </a:rPr>
              <a:t>High-mass orbits like VLEO and MEO (lower rows) start later (higher flight numbers) and are predominantly successful.</a:t>
            </a: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+mj-lt"/>
                <a:cs typeface="+mj-lt"/>
              </a:rPr>
              <a:t>Rare orbits (SO, GEO, ES-L1) cluster at specific flight numbers with a few failures early on, then full success.</a:t>
            </a: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latin typeface="+mj-lt"/>
                <a:cs typeface="+mj-lt"/>
              </a:rPr>
              <a:t>In short, operational maturity shows up clearly: as SpaceX gains experience (higher flight numbers), success becomes the norm across every orbit.</a:t>
            </a:r>
            <a:endParaRPr lang="en-US" b="1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345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Payload vs. Orbit Type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7" name="Content Placeholder 6" descr="download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4845" y="1427480"/>
            <a:ext cx="6196330" cy="52089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84810" y="1454150"/>
            <a:ext cx="4904105" cy="5403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+mj-lt"/>
                <a:cs typeface="+mj-lt"/>
              </a:rPr>
              <a:t>LEO/ISS (top rows) cluster at lower masses (&lt;4 000 kg). Early missions show mixed outcomes, but beyond ~2 000 kg almost all are successful.</a:t>
            </a: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+mj-lt"/>
                <a:cs typeface="+mj-lt"/>
              </a:rPr>
              <a:t>GTO missions (mid-row) dominate the 3 000–8 000 kg range. Failures occur early in that band, then orange successes take over.</a:t>
            </a: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+mj-lt"/>
                <a:cs typeface="+mj-lt"/>
              </a:rPr>
              <a:t>High-mass orbits like VLEO (lower row) appear at &gt;12 000 kg and are almost entirely successful.</a:t>
            </a: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+mj-lt"/>
                <a:cs typeface="+mj-lt"/>
              </a:rPr>
              <a:t>Specialty orbits (ES-L1, SSO, HEO, GEO, SO) have only a handful of points—mostly orange—indicating strong success rates once those services ramped up.</a:t>
            </a: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latin typeface="+mj-lt"/>
                <a:cs typeface="+mj-lt"/>
              </a:rPr>
              <a:t>Bottom line: as payload mass and operational experience grow, SpaceX’s success rate climbs across every orbit type.</a:t>
            </a:r>
            <a:endParaRPr lang="en-US" altLang="en-US" b="1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090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Launch Success Yearly Trend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6" name="Content Placeholder 5" descr="download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120" y="1383030"/>
            <a:ext cx="6532880" cy="54749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68275" y="1383030"/>
            <a:ext cx="5259070" cy="5344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2010–2013: 0% success (no wins until 2013).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2014–2015: Climb into the 30–35% range.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2016: Jumps above 60%.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2017: Peaks near 85%.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2018: Dips to ~60%.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Book Antiqua" panose="02040602050305030304" charset="0"/>
                <a:cs typeface="Book Antiqua" panose="02040602050305030304" charset="0"/>
              </a:rPr>
              <a:t>2019–2020: Rises again to around 90% in 2019 and stays in the mid-80% range by 2020.</a:t>
            </a: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Book Antiqua" panose="02040602050305030304" charset="0"/>
              <a:cs typeface="Book Antiqua" panose="0204060205030503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latin typeface="Book Antiqua" panose="02040602050305030304" charset="0"/>
                <a:cs typeface="Book Antiqua" panose="02040602050305030304" charset="0"/>
              </a:rPr>
              <a:t>Bottom line: SpaceX’s year-on-year launch success rate has steadily improved, stabilizing above 80% in recent years.</a:t>
            </a:r>
            <a:endParaRPr lang="en-US" b="1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01632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36895" y="1645920"/>
            <a:ext cx="6400165" cy="467550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31445"/>
            <a:ext cx="10515600" cy="956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All Launch Site Names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9775" y="1553845"/>
            <a:ext cx="4064000" cy="295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We used distinct Keyword so that we can only show unique launch sites. %sql is a line magic  so that we execute that line as a sql. </a:t>
            </a:r>
            <a:endParaRPr lang="en-IN" altLang="en-US" sz="20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05625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51560" y="1435100"/>
            <a:ext cx="9952990" cy="3987800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305435"/>
            <a:ext cx="105156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7620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Launch Site Names Begin with 'CCA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091055" y="6024880"/>
            <a:ext cx="4071620" cy="356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60020" y="5845175"/>
            <a:ext cx="10610215" cy="582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used the query above to display 5 records where launch sites begin with `CCA</a:t>
            </a:r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05914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450" y="1527810"/>
            <a:ext cx="9048750" cy="330136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58115"/>
            <a:ext cx="1051560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Total Payload Mass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96290" y="5328920"/>
            <a:ext cx="9635490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calculated the total payload carried by boosters from NASA as 45596 using the query below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71855" y="5072380"/>
            <a:ext cx="9772015" cy="134683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We calculated the average payload mass carried by booster version F9 v1.1 as 2928.4</a:t>
            </a:r>
            <a:endParaRPr lang="en-US" dirty="0"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255" y="123825"/>
            <a:ext cx="10515600" cy="963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2" name="Content Placeholder 1" descr="Screenshot 2025-05-12 0146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8680" y="1267460"/>
            <a:ext cx="10683875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14856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93065" y="1387475"/>
            <a:ext cx="11405235" cy="408241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05410"/>
            <a:ext cx="10515600" cy="982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90625" y="5632450"/>
            <a:ext cx="8834120" cy="861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We observed that the dates of the first successful landing outcome on ground pad was 22</a:t>
            </a:r>
            <a:r>
              <a:rPr lang="en-US" sz="2400" baseline="300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nd</a:t>
            </a:r>
            <a:r>
              <a:rPr lang="en-US"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December 2015</a:t>
            </a:r>
            <a:endParaRPr lang="en-US" sz="2400" dirty="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139065" y="1311275"/>
            <a:ext cx="11911965" cy="538416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Summary of methodologies</a:t>
            </a:r>
            <a:r>
              <a:rPr lang="en-IN" alt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: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1. Data collection through api.</a:t>
            </a:r>
            <a:endParaRPr lang="en-IN" altLang="en-US" sz="1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2. Data collection with web scrapping.</a:t>
            </a:r>
            <a:endParaRPr lang="en-IN" altLang="en-US" sz="1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3. Data wrangling.</a:t>
            </a:r>
            <a:endParaRPr lang="en-IN" altLang="en-US" sz="1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4. Exploratory Data Analysis with SQl.</a:t>
            </a:r>
            <a:endParaRPr lang="en-IN" altLang="en-US" sz="1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5. Exploratory Data Analysis with Data Visualization.</a:t>
            </a:r>
            <a:endParaRPr lang="en-IN" altLang="en-US" sz="1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6. Interactive Visual Analytics with Folium.</a:t>
            </a:r>
            <a:endParaRPr lang="en-IN" altLang="en-US" sz="1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7. Interactive Dashboard with Plotly Dash.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Summary of all results</a:t>
            </a:r>
            <a:r>
              <a:rPr lang="en-IN" alt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:</a:t>
            </a:r>
            <a:endParaRPr lang="en-IN" altLang="en-US" sz="2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Tx/>
              <a:buNone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1.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Exploratory Data Analysis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Tx/>
              <a:buNone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2.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Interactive analytics in screenshots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FontTx/>
              <a:buNone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3.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Predictive Analytics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altLang="en-US" sz="2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altLang="en-US" sz="2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255" y="413385"/>
            <a:ext cx="10515600" cy="674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Executive Summary</a:t>
            </a:r>
            <a:endParaRPr lang="en-US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15048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39750" y="1280160"/>
            <a:ext cx="11070590" cy="4186555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770255" y="123825"/>
            <a:ext cx="10515600" cy="852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95655" y="5667375"/>
            <a:ext cx="10051415" cy="1051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We used the </a:t>
            </a:r>
            <a:r>
              <a:rPr lang="en-US" sz="2000" b="1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WHERE</a:t>
            </a:r>
            <a:r>
              <a:rPr lang="en-US" sz="20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clause to filter for boosters which have successfully landed on drone ship and applied the </a:t>
            </a:r>
            <a:r>
              <a:rPr lang="en-US" sz="2000" b="1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AND</a:t>
            </a:r>
            <a:r>
              <a:rPr lang="en-US" sz="20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condition to determine successful landing with payload mass greater than 4000 but less than 6000</a:t>
            </a:r>
            <a:endParaRPr lang="en-US" sz="2000" dirty="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sz="20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40410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61035" y="1357630"/>
            <a:ext cx="10983595" cy="383222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0"/>
            <a:ext cx="10515600" cy="1087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457960" y="5640705"/>
            <a:ext cx="9605645" cy="800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>
                <a:latin typeface="Book Antiqua" panose="02040602050305030304" charset="0"/>
                <a:cs typeface="Book Antiqua" panose="02040602050305030304" charset="0"/>
              </a:rPr>
              <a:t>Total number of successful mission outcome = 100</a:t>
            </a:r>
            <a:endParaRPr lang="en-IN" altLang="en-US" sz="24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IN" altLang="en-US" sz="2400">
                <a:latin typeface="Book Antiqua" panose="02040602050305030304" charset="0"/>
                <a:cs typeface="Book Antiqua" panose="02040602050305030304" charset="0"/>
                <a:sym typeface="+mn-ea"/>
              </a:rPr>
              <a:t>Total number of failed mission outcome = 1</a:t>
            </a:r>
            <a:endParaRPr lang="en-IN" altLang="en-US" sz="24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IN" altLang="en-US" sz="24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pic>
        <p:nvPicPr>
          <p:cNvPr id="2" name="Content Placeholder 1" descr="Screenshot 2025-05-12 040439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0560" y="1374775"/>
            <a:ext cx="10932160" cy="4650740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75260"/>
            <a:ext cx="1051560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</a:t>
            </a:r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oosters Carried Maximum Payload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88340" y="6024880"/>
            <a:ext cx="10158730" cy="711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We determined the booster that have carried the maximum payload using a subquery in the </a:t>
            </a:r>
            <a:r>
              <a:rPr lang="en-US" sz="2000" b="1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WHERE</a:t>
            </a:r>
            <a:r>
              <a:rPr lang="en-US" sz="20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clause and the </a:t>
            </a:r>
            <a:r>
              <a:rPr lang="en-US" sz="2000" b="1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MAX() </a:t>
            </a:r>
            <a:r>
              <a:rPr lang="en-US" sz="20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function</a:t>
            </a:r>
            <a:r>
              <a:rPr lang="en-IN" altLang="en-US" sz="20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.</a:t>
            </a:r>
            <a:endParaRPr lang="en-IN" altLang="en-US" sz="2000" dirty="0">
              <a:latin typeface="Book Antiqua" panose="02040602050305030304" charset="0"/>
              <a:cs typeface="Book Antiqua" panose="02040602050305030304" charset="0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pic>
        <p:nvPicPr>
          <p:cNvPr id="7" name="Content Placeholder 6" descr="Screenshot 2025-05-12 040541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96340" y="1306830"/>
            <a:ext cx="10383520" cy="419290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1073150" y="140970"/>
            <a:ext cx="10515600" cy="946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2015 Launch Records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73150" y="5718810"/>
            <a:ext cx="9865995" cy="986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latin typeface="Book Antiqua" panose="02040602050305030304" charset="0"/>
                <a:cs typeface="Book Antiqua" panose="02040602050305030304" charset="0"/>
              </a:rPr>
              <a:t>Note: SQLLite does not support monthnames. So you need to use substr(Date, 6,2) as month to get the months and substr(Date,0,5)='2015' for year</a:t>
            </a:r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. so we used substr.</a:t>
            </a:r>
            <a:endParaRPr lang="en-IN" altLang="en-US" sz="20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IN" altLang="en-US" sz="2000">
                <a:latin typeface="Book Antiqua" panose="02040602050305030304" charset="0"/>
                <a:cs typeface="Book Antiqua" panose="02040602050305030304" charset="0"/>
              </a:rPr>
              <a:t>%%sql is a cell magic which treat the entire cell as a sql.</a:t>
            </a:r>
            <a:endParaRPr lang="en-IN" altLang="en-US" sz="20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pic>
        <p:nvPicPr>
          <p:cNvPr id="7" name="Content Placeholder 6" descr="Screenshot 2025-05-12 040615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6360" y="1278255"/>
            <a:ext cx="11938000" cy="5512435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255" y="105410"/>
            <a:ext cx="10515600" cy="91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65735"/>
            <a:ext cx="10515600" cy="932180"/>
          </a:xfrm>
        </p:spPr>
        <p:txBody>
          <a:bodyPr/>
          <a:p>
            <a:r>
              <a:rPr lang="en-IN" altLang="en-US">
                <a:solidFill>
                  <a:schemeClr val="accent5">
                    <a:lumMod val="75000"/>
                  </a:schemeClr>
                </a:solidFill>
                <a:latin typeface="Algerian" panose="04020705040A02060702" charset="0"/>
                <a:cs typeface="Algerian" panose="04020705040A02060702" charset="0"/>
              </a:rPr>
              <a:t>LAUNCH SITES</a:t>
            </a:r>
            <a:endParaRPr lang="en-IN" altLang="en-US">
              <a:solidFill>
                <a:schemeClr val="accent5">
                  <a:lumMod val="75000"/>
                </a:schemeClr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6" name="Content Placeholder 5" descr="Screenshot 2025-05-12 05070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" y="1297940"/>
            <a:ext cx="11135995" cy="5367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010"/>
          </a:xfrm>
        </p:spPr>
        <p:txBody>
          <a:bodyPr/>
          <a:p>
            <a:r>
              <a:rPr lang="en-IN" alt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LAUNCH OUTCOMES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80450" y="6042025"/>
            <a:ext cx="2777490" cy="38544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4" name="Content Placeholder 3" descr="Screenshot 2025-05-12 05115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2695" y="1981835"/>
            <a:ext cx="4371975" cy="4038600"/>
          </a:xfrm>
          <a:prstGeom prst="rect">
            <a:avLst/>
          </a:prstGeom>
        </p:spPr>
      </p:pic>
      <p:pic>
        <p:nvPicPr>
          <p:cNvPr id="7" name="Content Placeholder 6" descr="Screenshot 2025-05-12 05112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8140" y="2033905"/>
            <a:ext cx="4827270" cy="37407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CONTINUED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6" name="Content Placeholder 5" descr="Screenshot 2025-05-12 05105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2670" y="1953260"/>
            <a:ext cx="4772025" cy="4095750"/>
          </a:xfrm>
          <a:prstGeom prst="rect">
            <a:avLst/>
          </a:prstGeom>
        </p:spPr>
      </p:pic>
      <p:pic>
        <p:nvPicPr>
          <p:cNvPr id="11" name="Content Placeholder 10" descr="Screenshot 2025-05-12 05134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8105" y="1953260"/>
            <a:ext cx="5420995" cy="42665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51556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15060" y="1691005"/>
            <a:ext cx="10372725" cy="5042535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770255" y="217805"/>
            <a:ext cx="10515600" cy="86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Distances to Proximities</a:t>
            </a:r>
            <a:endParaRPr lang="en-IN" alt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40" y="254635"/>
            <a:ext cx="10530205" cy="849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Introduction</a:t>
            </a:r>
            <a:endParaRPr lang="en-US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14325" y="1290955"/>
            <a:ext cx="10633075" cy="5481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Project background and context</a:t>
            </a:r>
            <a:r>
              <a:rPr lang="en-IN" altLang="en-US" sz="2200" b="1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:</a:t>
            </a:r>
            <a:endParaRPr lang="en-IN" altLang="en-US" sz="2200" b="1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What factors determine if the rocket will land successfully?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The interaction amongst various features that determine the success rate of a successful landing.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What operating conditions needs to be in place to ensure a successful landing program.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53938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310" y="1360170"/>
            <a:ext cx="12125325" cy="41910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770011" y="7954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Show the screenshot of launch success count for all sites, in a </a:t>
            </a:r>
            <a:r>
              <a:rPr lang="en-US" dirty="0" err="1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piechart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2615" y="5770880"/>
            <a:ext cx="10683875" cy="757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400" b="1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KSC</a:t>
            </a:r>
            <a:r>
              <a:rPr sz="2400" b="1" spc="2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b="1" spc="-8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LC-</a:t>
            </a:r>
            <a:r>
              <a:rPr sz="2400" b="1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39A</a:t>
            </a:r>
            <a:r>
              <a:rPr sz="2400" b="1" spc="-2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has the</a:t>
            </a:r>
            <a:r>
              <a:rPr sz="2400" spc="-1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spc="-5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most</a:t>
            </a:r>
            <a:r>
              <a:rPr sz="2400" spc="3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spc="-5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successful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spc="-4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launches</a:t>
            </a:r>
            <a:r>
              <a:rPr sz="2400" b="1" spc="1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amongst launch</a:t>
            </a:r>
            <a:r>
              <a:rPr sz="2400" spc="-1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spc="-1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sites </a:t>
            </a:r>
            <a:r>
              <a:rPr lang="en-IN" sz="2400" spc="-1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.</a:t>
            </a:r>
            <a:r>
              <a:rPr sz="2400" spc="-1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(</a:t>
            </a:r>
            <a:r>
              <a:rPr sz="2400" b="1" spc="-1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41.2%</a:t>
            </a:r>
            <a:r>
              <a:rPr spc="-10" dirty="0">
                <a:latin typeface="Tahoma" panose="020B0604030504040204"/>
                <a:cs typeface="Tahoma" panose="020B0604030504040204"/>
                <a:sym typeface="+mn-ea"/>
              </a:rPr>
              <a:t>)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53905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70255" y="1407795"/>
            <a:ext cx="11347450" cy="417957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770255" y="95250"/>
            <a:ext cx="10515600" cy="1312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 err="1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piechart</a:t>
            </a:r>
            <a:r>
              <a:rPr lang="en-US" sz="3600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 for the launch site with highest launch success ratio</a:t>
            </a:r>
            <a:endParaRPr lang="en-US" sz="3600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  <a:p>
            <a:endParaRPr lang="en-US" sz="3600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2455" y="5891530"/>
            <a:ext cx="10865485" cy="74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  <a:tabLst>
                <a:tab pos="184150" algn="l"/>
              </a:tabLst>
            </a:pPr>
            <a:r>
              <a:rPr sz="2400" b="1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KSC</a:t>
            </a:r>
            <a:r>
              <a:rPr sz="2400" b="1" spc="1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b="1" spc="-8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LC-</a:t>
            </a:r>
            <a:r>
              <a:rPr sz="2400" b="1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39A</a:t>
            </a:r>
            <a:r>
              <a:rPr sz="2400" b="1" spc="-3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has</a:t>
            </a:r>
            <a:r>
              <a:rPr sz="2400" spc="-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the</a:t>
            </a:r>
            <a:r>
              <a:rPr sz="2400" spc="-2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spc="-3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highest</a:t>
            </a:r>
            <a:r>
              <a:rPr sz="2400" spc="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spc="-5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success</a:t>
            </a:r>
            <a:r>
              <a:rPr sz="2400" spc="-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spc="-6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rate</a:t>
            </a:r>
            <a:r>
              <a:rPr sz="2400" b="1" spc="4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amongst</a:t>
            </a:r>
            <a:r>
              <a:rPr sz="2400" spc="-2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launch</a:t>
            </a:r>
            <a:r>
              <a:rPr sz="2400" spc="-1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sites</a:t>
            </a:r>
            <a:r>
              <a:rPr sz="2400" spc="-2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spc="-4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(</a:t>
            </a:r>
            <a:r>
              <a:rPr sz="2400" b="1" spc="-4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76.9%</a:t>
            </a:r>
            <a:r>
              <a:rPr sz="2400" spc="-4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)</a:t>
            </a:r>
            <a:endParaRPr sz="2400"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tabLst>
                <a:tab pos="184150" algn="l"/>
              </a:tabLst>
            </a:pP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10</a:t>
            </a:r>
            <a:r>
              <a:rPr sz="2400" spc="7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successful</a:t>
            </a:r>
            <a:r>
              <a:rPr sz="2400" spc="1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launches</a:t>
            </a:r>
            <a:r>
              <a:rPr sz="2400" spc="5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and</a:t>
            </a:r>
            <a:r>
              <a:rPr sz="2400" spc="8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3</a:t>
            </a:r>
            <a:r>
              <a:rPr sz="2400" spc="65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failed</a:t>
            </a:r>
            <a:r>
              <a:rPr sz="2400" spc="6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r>
              <a:rPr sz="2400" spc="-1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launches</a:t>
            </a:r>
            <a:r>
              <a:rPr lang="en-IN" sz="2400" spc="-10" dirty="0">
                <a:latin typeface="Book Antiqua" panose="02040602050305030304" charset="0"/>
                <a:cs typeface="Book Antiqua" panose="02040602050305030304" charset="0"/>
                <a:sym typeface="+mn-ea"/>
              </a:rPr>
              <a:t>.</a:t>
            </a:r>
            <a:endParaRPr sz="24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53953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325" y="1581785"/>
            <a:ext cx="12131675" cy="5045710"/>
          </a:xfrm>
          <a:prstGeom prst="rect">
            <a:avLst/>
          </a:prstGeom>
        </p:spPr>
      </p:pic>
      <p:sp>
        <p:nvSpPr>
          <p:cNvPr id="12" name="Title 1"/>
          <p:cNvSpPr txBox="1"/>
          <p:nvPr/>
        </p:nvSpPr>
        <p:spPr>
          <a:xfrm>
            <a:off x="838200" y="493395"/>
            <a:ext cx="10515600" cy="1088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70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Show screenshots of Payload vs. Launch Outcome scatter plot for all sites, with different payload selected in the range slider</a:t>
            </a:r>
            <a:endParaRPr lang="en-US" sz="270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700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015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Classification Accuracy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5483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" y="1299210"/>
            <a:ext cx="11892915" cy="53517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850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Confusion Matrix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pic>
        <p:nvPicPr>
          <p:cNvPr id="2" name="Content Placeholder 1" descr="Screenshot 2025-05-12 05492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5" y="1332865"/>
            <a:ext cx="11964035" cy="552513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398905"/>
            <a:ext cx="10509885" cy="482790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The larger the flight amount at a launch site, the greater the success rate at a launch site.</a:t>
            </a:r>
            <a:endParaRPr lang="en-US" sz="24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tabLst>
                <a:tab pos="184150" algn="l"/>
              </a:tabLst>
            </a:pPr>
            <a:r>
              <a:rPr sz="2400" spc="6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All</a:t>
            </a:r>
            <a:r>
              <a:rPr sz="2400" spc="-1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the</a:t>
            </a:r>
            <a:r>
              <a:rPr sz="2400" spc="-2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launch</a:t>
            </a:r>
            <a:r>
              <a:rPr sz="2400" spc="-3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sites</a:t>
            </a:r>
            <a:r>
              <a:rPr sz="2400" spc="-1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are</a:t>
            </a:r>
            <a:r>
              <a:rPr sz="2400" spc="-2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close</a:t>
            </a:r>
            <a:r>
              <a:rPr sz="2400" spc="-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to</a:t>
            </a:r>
            <a:r>
              <a:rPr sz="2400" spc="-4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the</a:t>
            </a:r>
            <a:r>
              <a:rPr sz="2400" spc="-2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spc="-1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coast</a:t>
            </a:r>
            <a:endParaRPr sz="240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180"/>
              </a:spcBef>
              <a:tabLst>
                <a:tab pos="184150" algn="l"/>
              </a:tabLst>
            </a:pPr>
            <a:r>
              <a:rPr sz="2400" b="1" spc="-5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Launch</a:t>
            </a:r>
            <a:r>
              <a:rPr sz="2400" b="1" spc="-4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b="1" spc="-5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Success</a:t>
            </a:r>
            <a:r>
              <a:rPr sz="2400" spc="-55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</a:t>
            </a:r>
            <a:r>
              <a:rPr sz="2400" spc="-6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Increases</a:t>
            </a:r>
            <a:r>
              <a:rPr sz="2400" spc="-4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over</a:t>
            </a:r>
            <a:r>
              <a:rPr sz="2400" spc="-6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sz="2400" spc="-2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time</a:t>
            </a:r>
            <a:endParaRPr lang="en-US" sz="24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Launch success rate started to increase in 2013 till 2020.</a:t>
            </a:r>
            <a:endParaRPr lang="en-US" sz="24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Orbits ES-L1, GEO, HEO, SSO, VLEO had the most success rate.</a:t>
            </a:r>
            <a:endParaRPr lang="en-US" sz="24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KSC LC-39A had the most successful launches of any sites.</a:t>
            </a:r>
            <a:endParaRPr lang="en-US" sz="24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The Decision tree classifier is the best machine learning algorithm for this task.</a:t>
            </a:r>
            <a:endParaRPr lang="en-US" sz="24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649605" y="278765"/>
            <a:ext cx="10515600" cy="808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charset="0"/>
                <a:cs typeface="Algerian" panose="04020705040A02060702" charset="0"/>
              </a:rPr>
              <a:t>Conclusions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324100" y="3683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398905"/>
            <a:ext cx="10509885" cy="482790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https://github.com/sahir-dev/IBM-DSC-SpaceX/tree/main</a:t>
            </a:r>
            <a:endParaRPr lang="en-US" altLang="en-US" sz="24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649605" y="278765"/>
            <a:ext cx="10515600" cy="808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charset="0"/>
                <a:cs typeface="Algerian" panose="04020705040A02060702" charset="0"/>
              </a:rPr>
              <a:t>APpendix</a:t>
            </a:r>
            <a:endParaRPr lang="en-IN" altLang="en-US" dirty="0">
              <a:solidFill>
                <a:schemeClr val="accent1">
                  <a:lumMod val="50000"/>
                </a:schemeClr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324100" y="3683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5565" y="1355090"/>
            <a:ext cx="11963400" cy="5437505"/>
          </a:xfrm>
          <a:prstGeom prst="rect">
            <a:avLst/>
          </a:prstGeom>
        </p:spPr>
        <p:txBody>
          <a:bodyPr lIns="91440" tIns="45720" rIns="91440" bIns="45720" anchor="t">
            <a:normAutofit fontScale="2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rgbClr val="0B49CB"/>
                </a:solidFill>
                <a:latin typeface="Book Antiqua" panose="02040602050305030304" charset="0"/>
                <a:cs typeface="Book Antiqua" panose="02040602050305030304" charset="0"/>
              </a:rPr>
              <a:t>Executive Summary</a:t>
            </a:r>
            <a:endParaRPr lang="en-US" sz="9600" dirty="0">
              <a:solidFill>
                <a:srgbClr val="0B49CB"/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Data collection methodology: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Data was collected using SpaceX API and web scraping from Wikipedia. </a:t>
            </a:r>
            <a:endParaRPr lang="en-US" sz="9600" dirty="0">
              <a:solidFill>
                <a:schemeClr val="bg2">
                  <a:lumMod val="50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Perform data wrangling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One-hot encoding was applied to categorical features</a:t>
            </a:r>
            <a:endParaRPr lang="en-US" sz="9600" dirty="0">
              <a:solidFill>
                <a:schemeClr val="bg2">
                  <a:lumMod val="50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Perform exploratory data analysis (EDA) using visualization and SQL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Perform interactive visual analytics using Folium and Plotly Dash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Perform predictive analysis using classification models</a:t>
            </a:r>
            <a:endParaRPr lang="en-US" sz="96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How to build, tune, evaluate classification models</a:t>
            </a:r>
            <a:endParaRPr lang="en-US" sz="9600" dirty="0">
              <a:solidFill>
                <a:schemeClr val="bg2">
                  <a:lumMod val="50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255" y="227330"/>
            <a:ext cx="10515600" cy="860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Methodology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2075" y="1323340"/>
            <a:ext cx="11813540" cy="545719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The data was collected using various methods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Data collection was done using get request to the SpaceX API.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Next, we decoded the response content as a Json using .json() function call and turn it into a pandas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dataframe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using .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json_normalize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().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then cleaned the data, checked for missing values and fill in missing values where necessary.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In addition, we performed web scraping from Wikipedia for Falcon 9 launch records with BeautifulSoup. 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The objective was to extract the launch records as HTML table, parse the table and convert it to a pandas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dataframe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for future analysis.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 marL="0" indent="0">
              <a:buNone/>
            </a:pPr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619125" y="228600"/>
            <a:ext cx="105156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</a:rPr>
              <a:t>Data Collection</a:t>
            </a:r>
            <a:endParaRPr lang="en-US" dirty="0">
              <a:solidFill>
                <a:srgbClr val="0B49CB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035"/>
          </a:xfrm>
        </p:spPr>
        <p:txBody>
          <a:bodyPr/>
          <a:p>
            <a:r>
              <a:rPr lang="en-US" sz="3200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Data Collection – SpaceX API</a:t>
            </a:r>
            <a:endParaRPr lang="en-US" sz="3200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412355" y="1135380"/>
            <a:ext cx="4646930" cy="5557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used the get request to the SpaceX API to collect data, clean the requested data and did some basic data wrangling and formatting.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The link to the notebook is</a:t>
            </a:r>
            <a:r>
              <a:rPr lang="en-IN" altLang="en-US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 </a:t>
            </a:r>
            <a:endParaRPr lang="en-IN" altLang="en-US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  <a:sym typeface="+mn-ea"/>
            </a:endParaRPr>
          </a:p>
          <a:p>
            <a:r>
              <a:rPr lang="en-US" altLang="en-US" dirty="0">
                <a:solidFill>
                  <a:srgbClr val="FF0000"/>
                </a:solidFill>
              </a:rPr>
              <a:t>https://github.com/sahir-dev/IBM-DSC-SpaceX/blob/main/Data%20Collection%20API.ipynb</a:t>
            </a:r>
            <a:endParaRPr lang="en-US" altLang="en-US" dirty="0">
              <a:solidFill>
                <a:srgbClr val="FF0000"/>
              </a:solidFill>
            </a:endParaRPr>
          </a:p>
          <a:p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8" name="Content Placeholder 7" descr="Screenshot (665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922655"/>
            <a:ext cx="6605905" cy="52343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42340" y="69850"/>
            <a:ext cx="10515600" cy="735965"/>
          </a:xfrm>
        </p:spPr>
        <p:txBody>
          <a:bodyPr/>
          <a:p>
            <a:r>
              <a:rPr lang="en-US" dirty="0">
                <a:solidFill>
                  <a:srgbClr val="0B49CB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Data Collection - Scraping</a:t>
            </a:r>
            <a:endParaRPr lang="en-US"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38925" y="1442720"/>
            <a:ext cx="5304155" cy="52997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applied web scrapping to webscrap Falcon 9 launch records with BeautifulSoup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Book Antiqua" panose="02040602050305030304" charset="0"/>
                <a:cs typeface="Book Antiqua" panose="02040602050305030304" charset="0"/>
                <a:sym typeface="+mn-ea"/>
              </a:rPr>
              <a:t>We parsed the table and converted it into a pandas dataframe.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200">
                <a:solidFill>
                  <a:srgbClr val="FF0000"/>
                </a:solidFill>
                <a:latin typeface="Book Antiqua" panose="02040602050305030304" charset="0"/>
                <a:cs typeface="Book Antiqua" panose="02040602050305030304" charset="0"/>
              </a:rPr>
              <a:t>https://github.com/sahir-dev/IBM-DSC-SpaceX/blob/main/Data%20Collection%20Web%20Scrapping.ipynb</a:t>
            </a:r>
            <a:endParaRPr lang="en-US" altLang="en-US" sz="2200">
              <a:solidFill>
                <a:srgbClr val="FF0000"/>
              </a:solidFill>
              <a:latin typeface="Book Antiqua" panose="02040602050305030304" charset="0"/>
              <a:cs typeface="Book Antiqua" panose="02040602050305030304" charset="0"/>
            </a:endParaRPr>
          </a:p>
        </p:txBody>
      </p:sp>
      <p:pic>
        <p:nvPicPr>
          <p:cNvPr id="5" name="Content Placeholder 4" descr="wc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1645" y="1423670"/>
            <a:ext cx="6170930" cy="5318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/>
</ds:datastoreItem>
</file>

<file path=customXml/itemProps2.xml><?xml version="1.0" encoding="utf-8"?>
<ds:datastoreItem xmlns:ds="http://schemas.openxmlformats.org/officeDocument/2006/customXml" ds:itemID="{FD840426-F08D-42AC-9846-A20E4AB85A26}">
  <ds:schemaRefs/>
</ds:datastoreItem>
</file>

<file path=customXml/itemProps3.xml><?xml version="1.0" encoding="utf-8"?>
<ds:datastoreItem xmlns:ds="http://schemas.openxmlformats.org/officeDocument/2006/customXml" ds:itemID="{54DA07C5-A406-4A0D-B3E6-3856C94AC7F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12835</Words>
  <Application>WPS Presentation</Application>
  <PresentationFormat>Widescreen</PresentationFormat>
  <Paragraphs>424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113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Calibri</vt:lpstr>
      <vt:lpstr>Microsoft YaHei</vt:lpstr>
      <vt:lpstr>Arial Unicode MS</vt:lpstr>
      <vt:lpstr>Calibri Light</vt:lpstr>
      <vt:lpstr>Arial Black</vt:lpstr>
      <vt:lpstr>Arial Narrow</vt:lpstr>
      <vt:lpstr>Algerian</vt:lpstr>
      <vt:lpstr>Agency FB</vt:lpstr>
      <vt:lpstr>Arial Rounded MT Bold</vt:lpstr>
      <vt:lpstr>Bahnschrift SemiBold Condensed</vt:lpstr>
      <vt:lpstr>Bahnschrift Condensed</vt:lpstr>
      <vt:lpstr>Bahnschrift SemiCondensed</vt:lpstr>
      <vt:lpstr>Bodoni MT Poster Compressed</vt:lpstr>
      <vt:lpstr>Book Antiqua</vt:lpstr>
      <vt:lpstr>Bahnschrift Light Condensed</vt:lpstr>
      <vt:lpstr>Bahnschrift SemiLight SemiCondensed</vt:lpstr>
      <vt:lpstr>Bauhaus 93</vt:lpstr>
      <vt:lpstr>Bahnschrift SemiLight Condensed</vt:lpstr>
      <vt:lpstr>Bahnschrift Light SemiCondensed</vt:lpstr>
      <vt:lpstr>Bodoni MT Black</vt:lpstr>
      <vt:lpstr>Bodoni MT Condensed</vt:lpstr>
      <vt:lpstr>Bernard MT Condensed</vt:lpstr>
      <vt:lpstr>Blackadder ITC</vt:lpstr>
      <vt:lpstr>Bodoni MT</vt:lpstr>
      <vt:lpstr>Calibri</vt:lpstr>
      <vt:lpstr>Broadway</vt:lpstr>
      <vt:lpstr>Bahnschrift</vt:lpstr>
      <vt:lpstr>Berlin Sans FB</vt:lpstr>
      <vt:lpstr>Britannic Bold</vt:lpstr>
      <vt:lpstr>Brush Script MT</vt:lpstr>
      <vt:lpstr>Bradley Hand ITC</vt:lpstr>
      <vt:lpstr>Bahnschrift Light</vt:lpstr>
      <vt:lpstr>Bahnschrift SemiBold SemiCondensed</vt:lpstr>
      <vt:lpstr>Bell MT</vt:lpstr>
      <vt:lpstr>Bookman Old Style</vt:lpstr>
      <vt:lpstr>Bahnschrift SemiBold</vt:lpstr>
      <vt:lpstr>Berlin Sans FB Demi</vt:lpstr>
      <vt:lpstr>Bahnschrift SemiLight</vt:lpstr>
      <vt:lpstr>Arial MT</vt:lpstr>
      <vt:lpstr>Tahoma</vt:lpstr>
      <vt:lpstr>Sitka Heading Semibold</vt:lpstr>
      <vt:lpstr>Sitka Heading</vt:lpstr>
      <vt:lpstr>Sitka Small</vt:lpstr>
      <vt:lpstr>Sitka Display</vt:lpstr>
      <vt:lpstr>Sitka Banner</vt:lpstr>
      <vt:lpstr>Segoe UI Variable Small Light</vt:lpstr>
      <vt:lpstr>Segoe UI Variable Small</vt:lpstr>
      <vt:lpstr>Sitka Subheading</vt:lpstr>
      <vt:lpstr>Yu Gothic</vt:lpstr>
      <vt:lpstr>Yu Gothic UI Semilight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LAUNCH OUTCOMES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Sahir Dev</cp:lastModifiedBy>
  <cp:revision>223</cp:revision>
  <dcterms:created xsi:type="dcterms:W3CDTF">2021-04-29T18:58:00Z</dcterms:created>
  <dcterms:modified xsi:type="dcterms:W3CDTF">2025-05-12T00:35:43Z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51EB2AE7637B4E539C4A5D9B2831FBCC_13</vt:lpwstr>
  </property>
  <property fmtid="{D5CDD505-2E9C-101B-9397-08002B2CF9AE}" pid="4" name="KSOProductBuildVer">
    <vt:lpwstr>1033-12.2.0.21172</vt:lpwstr>
  </property>
</Properties>
</file>